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4" r:id="rId5"/>
    <p:sldId id="258" r:id="rId6"/>
    <p:sldId id="259" r:id="rId7"/>
    <p:sldId id="268" r:id="rId8"/>
    <p:sldId id="267" r:id="rId9"/>
    <p:sldId id="266" r:id="rId10"/>
    <p:sldId id="260" r:id="rId11"/>
    <p:sldId id="263" r:id="rId12"/>
    <p:sldId id="262"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1/19/2016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1/19/2016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1/19/2016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1/19/2016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1/19/2016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heteachertoolkit.co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theteachertoolkit.com/index.php/tool/category/C3" TargetMode="External"/><Relationship Id="rId3" Type="http://schemas.openxmlformats.org/officeDocument/2006/relationships/hyperlink" Target="http://www.theteachertoolkit.com/index.php/tool/category/C1" TargetMode="External"/><Relationship Id="rId7" Type="http://schemas.openxmlformats.org/officeDocument/2006/relationships/hyperlink" Target="http://www.theteachertoolkit.com/index.php/tool/category/C8" TargetMode="External"/><Relationship Id="rId2" Type="http://schemas.openxmlformats.org/officeDocument/2006/relationships/hyperlink" Target="http://www.theteachertoolkit.com/index.php/tool/category/C10" TargetMode="External"/><Relationship Id="rId1" Type="http://schemas.openxmlformats.org/officeDocument/2006/relationships/slideLayout" Target="../slideLayouts/slideLayout2.xml"/><Relationship Id="rId6" Type="http://schemas.openxmlformats.org/officeDocument/2006/relationships/hyperlink" Target="http://www.theteachertoolkit.com/index.php/tool/category/C5" TargetMode="External"/><Relationship Id="rId11" Type="http://schemas.openxmlformats.org/officeDocument/2006/relationships/hyperlink" Target="http://www.theteachertoolkit.com/index.php/tool/all-tools" TargetMode="External"/><Relationship Id="rId5" Type="http://schemas.openxmlformats.org/officeDocument/2006/relationships/hyperlink" Target="http://www.theteachertoolkit.com/index.php/tool/category/C4" TargetMode="External"/><Relationship Id="rId10" Type="http://schemas.openxmlformats.org/officeDocument/2006/relationships/hyperlink" Target="http://www.theteachertoolkit.com/index.php/tool/category/C9" TargetMode="External"/><Relationship Id="rId4" Type="http://schemas.openxmlformats.org/officeDocument/2006/relationships/hyperlink" Target="http://www.theteachertoolkit.com/index.php/tool/category/C7" TargetMode="External"/><Relationship Id="rId9" Type="http://schemas.openxmlformats.org/officeDocument/2006/relationships/hyperlink" Target="http://www.theteachertoolkit.com/index.php/tool/category/C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neave.com/bouncy-balls/#classroommanagement" TargetMode="External"/><Relationship Id="rId2" Type="http://schemas.openxmlformats.org/officeDocument/2006/relationships/hyperlink" Target="http://www.classdojo.com/"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toonoisyapp.com/" TargetMode="External"/><Relationship Id="rId4" Type="http://schemas.openxmlformats.org/officeDocument/2006/relationships/hyperlink" Target="http://www.online-stopwatch.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youtu.be/Ue_3JRaxaFY" TargetMode="External"/><Relationship Id="rId3" Type="http://schemas.openxmlformats.org/officeDocument/2006/relationships/hyperlink" Target="https://youtu.be/S3es6i4IR1I?list=UUfeH8T-DyGbje54BY7ATjWw" TargetMode="External"/><Relationship Id="rId7" Type="http://schemas.openxmlformats.org/officeDocument/2006/relationships/hyperlink" Target="http://www.theguardian.com/teacher-network/teacher-blog/2013/nov/28/teacher-guide-classdojo-behaviour-management" TargetMode="External"/><Relationship Id="rId2" Type="http://schemas.openxmlformats.org/officeDocument/2006/relationships/hyperlink" Target="https://youtu.be/7TgSaMydfG8" TargetMode="External"/><Relationship Id="rId1" Type="http://schemas.openxmlformats.org/officeDocument/2006/relationships/slideLayout" Target="../slideLayouts/slideLayout2.xml"/><Relationship Id="rId6" Type="http://schemas.openxmlformats.org/officeDocument/2006/relationships/hyperlink" Target="https://classdojo.zendesk.com/hc/en-us/categories/200185275-For-teachers" TargetMode="External"/><Relationship Id="rId5" Type="http://schemas.openxmlformats.org/officeDocument/2006/relationships/hyperlink" Target="https://classdojo.zendesk.com/hc/en-us/articles/205633585-ClassDojo-and-High-School-Students" TargetMode="External"/><Relationship Id="rId4" Type="http://schemas.openxmlformats.org/officeDocument/2006/relationships/hyperlink" Target="https://classdojo.zendesk.com/hc/en-us/articles/204961499-ClassDojo-and-Middle-School-Students" TargetMode="Externa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s3.amazonaws.com/coolaudioapps/trylite/index2.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a:t>
            </a:r>
            <a:br>
              <a:rPr lang="en-US" dirty="0" smtClean="0"/>
            </a:br>
            <a:r>
              <a:rPr lang="en-US" dirty="0" smtClean="0"/>
              <a:t>timesaving</a:t>
            </a:r>
            <a:br>
              <a:rPr lang="en-US" dirty="0" smtClean="0"/>
            </a:br>
            <a:r>
              <a:rPr lang="en-US" dirty="0" smtClean="0"/>
              <a:t>tricks</a:t>
            </a:r>
            <a:endParaRPr lang="en-US" dirty="0"/>
          </a:p>
        </p:txBody>
      </p:sp>
      <p:sp>
        <p:nvSpPr>
          <p:cNvPr id="3" name="Subtitle 2"/>
          <p:cNvSpPr>
            <a:spLocks noGrp="1"/>
          </p:cNvSpPr>
          <p:nvPr>
            <p:ph type="subTitle" idx="1"/>
          </p:nvPr>
        </p:nvSpPr>
        <p:spPr>
          <a:xfrm>
            <a:off x="2330374" y="5797963"/>
            <a:ext cx="8045373" cy="742279"/>
          </a:xfrm>
        </p:spPr>
        <p:txBody>
          <a:bodyPr>
            <a:normAutofit fontScale="55000" lnSpcReduction="20000"/>
          </a:bodyPr>
          <a:lstStyle/>
          <a:p>
            <a:r>
              <a:rPr lang="en-US" dirty="0" smtClean="0"/>
              <a:t>Alissa Carter	</a:t>
            </a:r>
          </a:p>
          <a:p>
            <a:r>
              <a:rPr lang="en-US" dirty="0" smtClean="0"/>
              <a:t>Instructional Technology coordinator</a:t>
            </a:r>
          </a:p>
          <a:p>
            <a:r>
              <a:rPr lang="en-US" dirty="0" smtClean="0"/>
              <a:t>Plainview independent school district</a:t>
            </a:r>
            <a:endParaRPr lang="en-US" dirty="0"/>
          </a:p>
        </p:txBody>
      </p:sp>
    </p:spTree>
    <p:extLst>
      <p:ext uri="{BB962C8B-B14F-4D97-AF65-F5344CB8AC3E}">
        <p14:creationId xmlns:p14="http://schemas.microsoft.com/office/powerpoint/2010/main" val="3738349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Teacher toolkit</a:t>
            </a:r>
            <a:endParaRPr lang="en-US" dirty="0"/>
          </a:p>
        </p:txBody>
      </p:sp>
      <p:sp>
        <p:nvSpPr>
          <p:cNvPr id="3" name="Content Placeholder 2"/>
          <p:cNvSpPr>
            <a:spLocks noGrp="1"/>
          </p:cNvSpPr>
          <p:nvPr>
            <p:ph idx="1"/>
          </p:nvPr>
        </p:nvSpPr>
        <p:spPr>
          <a:xfrm>
            <a:off x="1032737" y="1448875"/>
            <a:ext cx="10178322" cy="3593591"/>
          </a:xfrm>
        </p:spPr>
        <p:txBody>
          <a:bodyPr/>
          <a:lstStyle/>
          <a:p>
            <a:r>
              <a:rPr lang="en-US" dirty="0" smtClean="0"/>
              <a:t>Lesson Plan – Teaching Strategy</a:t>
            </a:r>
          </a:p>
          <a:p>
            <a:r>
              <a:rPr lang="en-US" dirty="0" smtClean="0"/>
              <a:t>It </a:t>
            </a:r>
            <a:r>
              <a:rPr lang="en-US" dirty="0"/>
              <a:t>describes various strategies and has videos for teacher to watch.</a:t>
            </a:r>
          </a:p>
          <a:p>
            <a:r>
              <a:rPr lang="en-US" dirty="0"/>
              <a:t>This is one of the main websites that the CTE alternative certification program utilizes with their teachers.</a:t>
            </a:r>
          </a:p>
          <a:p>
            <a:endParaRPr lang="en-US" dirty="0"/>
          </a:p>
        </p:txBody>
      </p:sp>
      <p:pic>
        <p:nvPicPr>
          <p:cNvPr id="4" name="Picture 3"/>
          <p:cNvPicPr>
            <a:picLocks noChangeAspect="1"/>
          </p:cNvPicPr>
          <p:nvPr/>
        </p:nvPicPr>
        <p:blipFill>
          <a:blip r:embed="rId2"/>
          <a:stretch>
            <a:fillRect/>
          </a:stretch>
        </p:blipFill>
        <p:spPr>
          <a:xfrm>
            <a:off x="2186122" y="3132711"/>
            <a:ext cx="7627580" cy="3562549"/>
          </a:xfrm>
          <a:prstGeom prst="rect">
            <a:avLst/>
          </a:prstGeom>
        </p:spPr>
      </p:pic>
    </p:spTree>
    <p:extLst>
      <p:ext uri="{BB962C8B-B14F-4D97-AF65-F5344CB8AC3E}">
        <p14:creationId xmlns:p14="http://schemas.microsoft.com/office/powerpoint/2010/main" val="1645825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pic>
        <p:nvPicPr>
          <p:cNvPr id="3" name="Picture 2">
            <a:hlinkClick r:id="rId2"/>
          </p:cNvPr>
          <p:cNvPicPr>
            <a:picLocks noChangeAspect="1"/>
          </p:cNvPicPr>
          <p:nvPr/>
        </p:nvPicPr>
        <p:blipFill>
          <a:blip r:embed="rId3"/>
          <a:stretch>
            <a:fillRect/>
          </a:stretch>
        </p:blipFill>
        <p:spPr>
          <a:xfrm>
            <a:off x="2834922" y="1675832"/>
            <a:ext cx="7011833" cy="4056228"/>
          </a:xfrm>
          <a:prstGeom prst="rect">
            <a:avLst/>
          </a:prstGeom>
        </p:spPr>
      </p:pic>
    </p:spTree>
    <p:extLst>
      <p:ext uri="{BB962C8B-B14F-4D97-AF65-F5344CB8AC3E}">
        <p14:creationId xmlns:p14="http://schemas.microsoft.com/office/powerpoint/2010/main" val="275549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Teacher toolkit</a:t>
            </a:r>
            <a:endParaRPr lang="en-US" dirty="0"/>
          </a:p>
        </p:txBody>
      </p:sp>
      <p:sp>
        <p:nvSpPr>
          <p:cNvPr id="3" name="Content Placeholder 2"/>
          <p:cNvSpPr>
            <a:spLocks noGrp="1"/>
          </p:cNvSpPr>
          <p:nvPr>
            <p:ph idx="1"/>
          </p:nvPr>
        </p:nvSpPr>
        <p:spPr>
          <a:xfrm>
            <a:off x="1164745" y="1874517"/>
            <a:ext cx="10352187" cy="4372376"/>
          </a:xfrm>
        </p:spPr>
        <p:txBody>
          <a:bodyPr>
            <a:normAutofit fontScale="92500" lnSpcReduction="10000"/>
          </a:bodyPr>
          <a:lstStyle/>
          <a:p>
            <a:r>
              <a:rPr lang="en-US" dirty="0"/>
              <a:t>This website was developed as a project of the Region 13 Educator Certification Program (ECP) Transition to Teaching grant from the United States Department of Education. </a:t>
            </a:r>
          </a:p>
          <a:p>
            <a:r>
              <a:rPr lang="en-US" dirty="0"/>
              <a:t>The idea for this site came from a long-held practice of our program training.  Our teachers always leave our program with a set of Teaching Tools written on index cards and held together with a metal ring, which they use to plan active and engaging lessons for their students.  These easy but powerful strategies impact students at all levels and in all content areas. </a:t>
            </a:r>
          </a:p>
          <a:p>
            <a:r>
              <a:rPr lang="en-US" dirty="0"/>
              <a:t>The purpose of this site is to share these tools with a wider range of novice and experienced teachers in a web based format including video illustrations of the tools in use.  The teachers and students you will see on the site are from the Central Texas area and are all successful graduates of our program. </a:t>
            </a:r>
          </a:p>
          <a:p>
            <a:r>
              <a:rPr lang="en-US" dirty="0"/>
              <a:t>Keep checking back as we add more strategies and video content to our tool kit.  Although these tools are presented with novice teachers in mind, teachers of all levels of experience will find them useful with their students</a:t>
            </a:r>
          </a:p>
          <a:p>
            <a:endParaRPr lang="en-US" dirty="0"/>
          </a:p>
        </p:txBody>
      </p:sp>
    </p:spTree>
    <p:extLst>
      <p:ext uri="{BB962C8B-B14F-4D97-AF65-F5344CB8AC3E}">
        <p14:creationId xmlns:p14="http://schemas.microsoft.com/office/powerpoint/2010/main" val="22823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Teacher Toolkit</a:t>
            </a:r>
            <a:endParaRPr lang="en-US" dirty="0"/>
          </a:p>
        </p:txBody>
      </p:sp>
      <p:sp>
        <p:nvSpPr>
          <p:cNvPr id="3" name="Content Placeholder 2"/>
          <p:cNvSpPr>
            <a:spLocks noGrp="1"/>
          </p:cNvSpPr>
          <p:nvPr>
            <p:ph idx="1"/>
          </p:nvPr>
        </p:nvSpPr>
        <p:spPr>
          <a:xfrm>
            <a:off x="1203382" y="1745088"/>
            <a:ext cx="10274914" cy="4076162"/>
          </a:xfrm>
        </p:spPr>
        <p:txBody>
          <a:bodyPr>
            <a:normAutofit fontScale="92500" lnSpcReduction="20000"/>
          </a:bodyPr>
          <a:lstStyle/>
          <a:p>
            <a:r>
              <a:rPr lang="en-US" b="1" dirty="0"/>
              <a:t>Tool Categories:</a:t>
            </a:r>
          </a:p>
          <a:p>
            <a:r>
              <a:rPr lang="en-US" dirty="0">
                <a:hlinkClick r:id="rId2"/>
              </a:rPr>
              <a:t>Classroom Management</a:t>
            </a:r>
            <a:endParaRPr lang="en-US" dirty="0"/>
          </a:p>
          <a:p>
            <a:r>
              <a:rPr lang="en-US" dirty="0">
                <a:hlinkClick r:id="rId3"/>
              </a:rPr>
              <a:t>Opening Activities</a:t>
            </a:r>
            <a:endParaRPr lang="en-US" dirty="0"/>
          </a:p>
          <a:p>
            <a:r>
              <a:rPr lang="en-US" dirty="0">
                <a:hlinkClick r:id="rId4"/>
              </a:rPr>
              <a:t>Checks for Understanding</a:t>
            </a:r>
            <a:endParaRPr lang="en-US" dirty="0"/>
          </a:p>
          <a:p>
            <a:r>
              <a:rPr lang="en-US" dirty="0">
                <a:hlinkClick r:id="rId5"/>
              </a:rPr>
              <a:t>Partner Practice</a:t>
            </a:r>
            <a:endParaRPr lang="en-US" dirty="0"/>
          </a:p>
          <a:p>
            <a:r>
              <a:rPr lang="en-US" dirty="0">
                <a:hlinkClick r:id="rId6"/>
              </a:rPr>
              <a:t>Group Practice</a:t>
            </a:r>
            <a:endParaRPr lang="en-US" dirty="0"/>
          </a:p>
          <a:p>
            <a:r>
              <a:rPr lang="en-US" dirty="0">
                <a:hlinkClick r:id="rId7"/>
              </a:rPr>
              <a:t>Independent Practice</a:t>
            </a:r>
            <a:endParaRPr lang="en-US" dirty="0"/>
          </a:p>
          <a:p>
            <a:r>
              <a:rPr lang="en-US" dirty="0">
                <a:hlinkClick r:id="rId8"/>
              </a:rPr>
              <a:t>Reading Strategies</a:t>
            </a:r>
            <a:endParaRPr lang="en-US" dirty="0"/>
          </a:p>
          <a:p>
            <a:r>
              <a:rPr lang="en-US" dirty="0">
                <a:hlinkClick r:id="rId9"/>
              </a:rPr>
              <a:t>Games</a:t>
            </a:r>
            <a:endParaRPr lang="en-US" dirty="0"/>
          </a:p>
          <a:p>
            <a:r>
              <a:rPr lang="en-US" dirty="0">
                <a:hlinkClick r:id="rId10"/>
              </a:rPr>
              <a:t>Closing Activities</a:t>
            </a:r>
            <a:endParaRPr lang="en-US" dirty="0"/>
          </a:p>
          <a:p>
            <a:r>
              <a:rPr lang="en-US" dirty="0">
                <a:hlinkClick r:id="rId11"/>
              </a:rPr>
              <a:t>View All Tools</a:t>
            </a:r>
            <a:endParaRPr lang="en-US" dirty="0"/>
          </a:p>
        </p:txBody>
      </p:sp>
    </p:spTree>
    <p:extLst>
      <p:ext uri="{BB962C8B-B14F-4D97-AF65-F5344CB8AC3E}">
        <p14:creationId xmlns:p14="http://schemas.microsoft.com/office/powerpoint/2010/main" val="362077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Eduphoria</a:t>
            </a:r>
            <a:endParaRPr lang="en-US" dirty="0"/>
          </a:p>
        </p:txBody>
      </p:sp>
      <p:sp>
        <p:nvSpPr>
          <p:cNvPr id="3" name="Content Placeholder 2"/>
          <p:cNvSpPr>
            <a:spLocks noGrp="1"/>
          </p:cNvSpPr>
          <p:nvPr>
            <p:ph idx="1"/>
          </p:nvPr>
        </p:nvSpPr>
        <p:spPr>
          <a:xfrm>
            <a:off x="1251678" y="1590541"/>
            <a:ext cx="10178322" cy="3593591"/>
          </a:xfrm>
        </p:spPr>
        <p:txBody>
          <a:bodyPr/>
          <a:lstStyle/>
          <a:p>
            <a:r>
              <a:rPr lang="en-US" dirty="0" smtClean="0"/>
              <a:t>Lesson Plans - Forethought– Material Management</a:t>
            </a:r>
            <a:endParaRPr lang="en-US" dirty="0"/>
          </a:p>
        </p:txBody>
      </p:sp>
      <p:pic>
        <p:nvPicPr>
          <p:cNvPr id="5" name="Picture 4"/>
          <p:cNvPicPr>
            <a:picLocks noChangeAspect="1"/>
          </p:cNvPicPr>
          <p:nvPr/>
        </p:nvPicPr>
        <p:blipFill>
          <a:blip r:embed="rId2"/>
          <a:stretch>
            <a:fillRect/>
          </a:stretch>
        </p:blipFill>
        <p:spPr>
          <a:xfrm>
            <a:off x="981222" y="2241309"/>
            <a:ext cx="5679648" cy="2942823"/>
          </a:xfrm>
          <a:prstGeom prst="rect">
            <a:avLst/>
          </a:prstGeom>
        </p:spPr>
      </p:pic>
      <p:pic>
        <p:nvPicPr>
          <p:cNvPr id="6" name="Picture 5"/>
          <p:cNvPicPr>
            <a:picLocks noChangeAspect="1"/>
          </p:cNvPicPr>
          <p:nvPr/>
        </p:nvPicPr>
        <p:blipFill>
          <a:blip r:embed="rId3"/>
          <a:stretch>
            <a:fillRect/>
          </a:stretch>
        </p:blipFill>
        <p:spPr>
          <a:xfrm>
            <a:off x="4928180" y="3894162"/>
            <a:ext cx="6942181" cy="2579939"/>
          </a:xfrm>
          <a:prstGeom prst="rect">
            <a:avLst/>
          </a:prstGeom>
        </p:spPr>
      </p:pic>
    </p:spTree>
    <p:extLst>
      <p:ext uri="{BB962C8B-B14F-4D97-AF65-F5344CB8AC3E}">
        <p14:creationId xmlns:p14="http://schemas.microsoft.com/office/powerpoint/2010/main" val="1817130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38559" y="71254"/>
            <a:ext cx="6260741" cy="6786746"/>
          </a:xfrm>
          <a:prstGeom prst="rect">
            <a:avLst/>
          </a:prstGeom>
        </p:spPr>
      </p:pic>
    </p:spTree>
    <p:extLst>
      <p:ext uri="{BB962C8B-B14F-4D97-AF65-F5344CB8AC3E}">
        <p14:creationId xmlns:p14="http://schemas.microsoft.com/office/powerpoint/2010/main" val="4133178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Eduphoria</a:t>
            </a:r>
            <a:r>
              <a:rPr lang="en-US" dirty="0" smtClean="0"/>
              <a:t> -handout</a:t>
            </a:r>
            <a:endParaRPr lang="en-US" dirty="0"/>
          </a:p>
        </p:txBody>
      </p:sp>
      <p:pic>
        <p:nvPicPr>
          <p:cNvPr id="7" name="Picture 6"/>
          <p:cNvPicPr>
            <a:picLocks noChangeAspect="1"/>
          </p:cNvPicPr>
          <p:nvPr/>
        </p:nvPicPr>
        <p:blipFill rotWithShape="1">
          <a:blip r:embed="rId2"/>
          <a:srcRect l="17780" t="2560" r="9876" b="33952"/>
          <a:stretch/>
        </p:blipFill>
        <p:spPr>
          <a:xfrm>
            <a:off x="2628070" y="2277832"/>
            <a:ext cx="7842453" cy="420737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59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Outlook</a:t>
            </a:r>
            <a:endParaRPr lang="en-US" dirty="0"/>
          </a:p>
        </p:txBody>
      </p:sp>
      <p:sp>
        <p:nvSpPr>
          <p:cNvPr id="3" name="Content Placeholder 2"/>
          <p:cNvSpPr>
            <a:spLocks noGrp="1"/>
          </p:cNvSpPr>
          <p:nvPr>
            <p:ph idx="1"/>
          </p:nvPr>
        </p:nvSpPr>
        <p:spPr>
          <a:xfrm>
            <a:off x="1251678" y="2743201"/>
            <a:ext cx="9994078" cy="4114799"/>
          </a:xfrm>
        </p:spPr>
        <p:txBody>
          <a:bodyPr>
            <a:normAutofit lnSpcReduction="10000"/>
          </a:bodyPr>
          <a:lstStyle/>
          <a:p>
            <a:r>
              <a:rPr lang="en-US" sz="3600" dirty="0" smtClean="0"/>
              <a:t>View your inbox your way</a:t>
            </a:r>
          </a:p>
          <a:p>
            <a:r>
              <a:rPr lang="en-US" sz="3600" dirty="0" smtClean="0"/>
              <a:t>Multiple email accounts</a:t>
            </a:r>
          </a:p>
          <a:p>
            <a:r>
              <a:rPr lang="en-US" sz="3600" dirty="0" smtClean="0"/>
              <a:t>To Do Bar</a:t>
            </a:r>
          </a:p>
          <a:p>
            <a:r>
              <a:rPr lang="en-US" sz="3600" dirty="0" smtClean="0"/>
              <a:t>Quick Step</a:t>
            </a:r>
          </a:p>
          <a:p>
            <a:r>
              <a:rPr lang="en-US" sz="3600" dirty="0" smtClean="0"/>
              <a:t>Rules</a:t>
            </a:r>
          </a:p>
          <a:p>
            <a:r>
              <a:rPr lang="en-US" sz="3600" dirty="0" smtClean="0"/>
              <a:t>Calendar</a:t>
            </a:r>
          </a:p>
          <a:p>
            <a:endParaRPr lang="en-US" dirty="0"/>
          </a:p>
        </p:txBody>
      </p:sp>
      <p:pic>
        <p:nvPicPr>
          <p:cNvPr id="4" name="Picture 3"/>
          <p:cNvPicPr>
            <a:picLocks noChangeAspect="1"/>
          </p:cNvPicPr>
          <p:nvPr/>
        </p:nvPicPr>
        <p:blipFill rotWithShape="1">
          <a:blip r:embed="rId2"/>
          <a:srcRect r="24133"/>
          <a:stretch/>
        </p:blipFill>
        <p:spPr>
          <a:xfrm>
            <a:off x="865211" y="1326802"/>
            <a:ext cx="10994693" cy="1117625"/>
          </a:xfrm>
          <a:prstGeom prst="rect">
            <a:avLst/>
          </a:prstGeom>
        </p:spPr>
      </p:pic>
    </p:spTree>
    <p:extLst>
      <p:ext uri="{BB962C8B-B14F-4D97-AF65-F5344CB8AC3E}">
        <p14:creationId xmlns:p14="http://schemas.microsoft.com/office/powerpoint/2010/main" val="10399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Management tools</a:t>
            </a:r>
            <a:endParaRPr lang="en-US" dirty="0"/>
          </a:p>
        </p:txBody>
      </p:sp>
      <p:sp>
        <p:nvSpPr>
          <p:cNvPr id="3" name="Content Placeholder 2"/>
          <p:cNvSpPr>
            <a:spLocks noGrp="1"/>
          </p:cNvSpPr>
          <p:nvPr>
            <p:ph idx="1"/>
          </p:nvPr>
        </p:nvSpPr>
        <p:spPr>
          <a:xfrm>
            <a:off x="978722" y="1492380"/>
            <a:ext cx="10178322" cy="4730999"/>
          </a:xfrm>
        </p:spPr>
        <p:txBody>
          <a:bodyPr>
            <a:normAutofit/>
          </a:bodyPr>
          <a:lstStyle/>
          <a:p>
            <a:r>
              <a:rPr lang="en-US" b="1" u="sng" dirty="0">
                <a:hlinkClick r:id="rId2"/>
              </a:rPr>
              <a:t>Class Dojo</a:t>
            </a:r>
            <a:r>
              <a:rPr lang="en-US" dirty="0"/>
              <a:t>– </a:t>
            </a:r>
            <a:r>
              <a:rPr lang="en-US" dirty="0" err="1"/>
              <a:t>ClassDojo</a:t>
            </a:r>
            <a:r>
              <a:rPr lang="en-US" dirty="0"/>
              <a:t> is a classroom tool that helps teachers improve behavior in their classrooms quickly and easily. It also captures and generates data on behavior that teachers can share with parents and administrators</a:t>
            </a:r>
            <a:r>
              <a:rPr lang="en-US" dirty="0" smtClean="0"/>
              <a:t>.</a:t>
            </a:r>
          </a:p>
          <a:p>
            <a:r>
              <a:rPr lang="en-US" b="1" u="sng" dirty="0">
                <a:hlinkClick r:id="rId3"/>
              </a:rPr>
              <a:t>Bouncy Balls</a:t>
            </a:r>
            <a:r>
              <a:rPr lang="en-US" dirty="0"/>
              <a:t> uses the increased agitation of multicolored and sized balls to indicate sound level.</a:t>
            </a:r>
          </a:p>
          <a:p>
            <a:r>
              <a:rPr lang="en-US" b="1" u="sng" dirty="0">
                <a:hlinkClick r:id="rId4"/>
              </a:rPr>
              <a:t>Online Stopwatch</a:t>
            </a:r>
            <a:r>
              <a:rPr lang="en-US" dirty="0"/>
              <a:t> includes analog and digital timers as well as an egg timer, stopwatch (count up or down), talking clock, metronome, chess clock, an interval timer, and split lap timer. Timers can be displayed full screen and on interactive whiteboards</a:t>
            </a:r>
            <a:r>
              <a:rPr lang="en-US" dirty="0" smtClean="0"/>
              <a:t>.</a:t>
            </a:r>
          </a:p>
          <a:p>
            <a:r>
              <a:rPr lang="en-US" b="1" dirty="0" smtClean="0">
                <a:hlinkClick r:id="rId5"/>
              </a:rPr>
              <a:t>Too Noisy  </a:t>
            </a:r>
            <a:r>
              <a:rPr lang="en-US" b="1" dirty="0" smtClean="0"/>
              <a:t>  </a:t>
            </a:r>
            <a:r>
              <a:rPr lang="en-US" dirty="0" smtClean="0"/>
              <a:t>App-related </a:t>
            </a:r>
            <a:r>
              <a:rPr lang="en-US" dirty="0"/>
              <a:t>n</a:t>
            </a:r>
            <a:r>
              <a:rPr lang="en-US" dirty="0" smtClean="0"/>
              <a:t>oise </a:t>
            </a:r>
            <a:r>
              <a:rPr lang="en-US" dirty="0"/>
              <a:t>monitors, </a:t>
            </a:r>
            <a:r>
              <a:rPr lang="en-US" dirty="0" smtClean="0"/>
              <a:t>o </a:t>
            </a:r>
            <a:r>
              <a:rPr lang="en-US" dirty="0"/>
              <a:t>are ideal for small group </a:t>
            </a:r>
            <a:r>
              <a:rPr lang="en-US" dirty="0" smtClean="0"/>
              <a:t>settings  (free one available – too noisy lite online)</a:t>
            </a:r>
            <a:endParaRPr lang="en-US" dirty="0"/>
          </a:p>
        </p:txBody>
      </p:sp>
      <p:pic>
        <p:nvPicPr>
          <p:cNvPr id="3076" name="Picture 4" descr="https://ilearn.marist.edu/access/content/user/10141951@marist.edu/Artifacts/Classroom%20Management%20Artifacts/Classroom%20Management.jpg"/>
          <p:cNvPicPr>
            <a:picLocks noChangeAspect="1" noChangeArrowheads="1"/>
          </p:cNvPicPr>
          <p:nvPr/>
        </p:nvPicPr>
        <p:blipFill rotWithShape="1">
          <a:blip r:embed="rId6">
            <a:extLst>
              <a:ext uri="{28A0092B-C50C-407E-A947-70E740481C1C}">
                <a14:useLocalDpi xmlns:a14="http://schemas.microsoft.com/office/drawing/2010/main" val="0"/>
              </a:ext>
            </a:extLst>
          </a:blip>
          <a:srcRect l="784" t="4314" b="7130"/>
          <a:stretch/>
        </p:blipFill>
        <p:spPr bwMode="auto">
          <a:xfrm>
            <a:off x="6939887" y="5117910"/>
            <a:ext cx="4490113" cy="161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Dojo</a:t>
            </a:r>
            <a:endParaRPr lang="en-US" dirty="0"/>
          </a:p>
        </p:txBody>
      </p:sp>
      <p:pic>
        <p:nvPicPr>
          <p:cNvPr id="3" name="Picture 2"/>
          <p:cNvPicPr>
            <a:picLocks noChangeAspect="1"/>
          </p:cNvPicPr>
          <p:nvPr/>
        </p:nvPicPr>
        <p:blipFill rotWithShape="1">
          <a:blip r:embed="rId2"/>
          <a:srcRect l="1260" t="9160"/>
          <a:stretch/>
        </p:blipFill>
        <p:spPr>
          <a:xfrm>
            <a:off x="2197290" y="1128451"/>
            <a:ext cx="7492619" cy="5452281"/>
          </a:xfrm>
          <a:prstGeom prst="rect">
            <a:avLst/>
          </a:prstGeom>
        </p:spPr>
      </p:pic>
    </p:spTree>
    <p:extLst>
      <p:ext uri="{BB962C8B-B14F-4D97-AF65-F5344CB8AC3E}">
        <p14:creationId xmlns:p14="http://schemas.microsoft.com/office/powerpoint/2010/main" val="2835446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Dojo</a:t>
            </a:r>
            <a:endParaRPr lang="en-US" dirty="0"/>
          </a:p>
        </p:txBody>
      </p:sp>
      <p:sp>
        <p:nvSpPr>
          <p:cNvPr id="3" name="Content Placeholder 2"/>
          <p:cNvSpPr>
            <a:spLocks noGrp="1"/>
          </p:cNvSpPr>
          <p:nvPr>
            <p:ph idx="1"/>
          </p:nvPr>
        </p:nvSpPr>
        <p:spPr>
          <a:xfrm>
            <a:off x="1128848" y="2074459"/>
            <a:ext cx="10178322" cy="4310099"/>
          </a:xfrm>
        </p:spPr>
        <p:txBody>
          <a:bodyPr>
            <a:normAutofit/>
          </a:bodyPr>
          <a:lstStyle/>
          <a:p>
            <a:r>
              <a:rPr lang="en-US" sz="2800" dirty="0" smtClean="0">
                <a:hlinkClick r:id="rId2"/>
              </a:rPr>
              <a:t>Great explanation of </a:t>
            </a:r>
            <a:r>
              <a:rPr lang="en-US" sz="2800" dirty="0" err="1" smtClean="0">
                <a:hlinkClick r:id="rId2"/>
              </a:rPr>
              <a:t>ClassDojo</a:t>
            </a:r>
            <a:r>
              <a:rPr lang="en-US" sz="2800" dirty="0" smtClean="0">
                <a:hlinkClick r:id="rId2"/>
              </a:rPr>
              <a:t> Tutorial</a:t>
            </a:r>
            <a:r>
              <a:rPr lang="en-US" sz="2800" dirty="0" smtClean="0"/>
              <a:t> (video)</a:t>
            </a:r>
          </a:p>
          <a:p>
            <a:r>
              <a:rPr lang="en-US" sz="2800" dirty="0" smtClean="0">
                <a:hlinkClick r:id="rId3"/>
              </a:rPr>
              <a:t>How to add behavior standards</a:t>
            </a:r>
            <a:r>
              <a:rPr lang="en-US" sz="2800" dirty="0" smtClean="0"/>
              <a:t> (video)</a:t>
            </a:r>
          </a:p>
          <a:p>
            <a:r>
              <a:rPr lang="en-US" sz="2800" dirty="0" err="1" smtClean="0">
                <a:hlinkClick r:id="rId4"/>
              </a:rPr>
              <a:t>ClassDojo</a:t>
            </a:r>
            <a:r>
              <a:rPr lang="en-US" sz="2800" dirty="0" smtClean="0">
                <a:hlinkClick r:id="rId4"/>
              </a:rPr>
              <a:t> and Middle School Students</a:t>
            </a:r>
            <a:r>
              <a:rPr lang="en-US" sz="2800" dirty="0" smtClean="0"/>
              <a:t>  (article)</a:t>
            </a:r>
          </a:p>
          <a:p>
            <a:r>
              <a:rPr lang="en-US" sz="2800" dirty="0" err="1" smtClean="0">
                <a:hlinkClick r:id="rId5"/>
              </a:rPr>
              <a:t>ClassDojo</a:t>
            </a:r>
            <a:r>
              <a:rPr lang="en-US" sz="2800" dirty="0" smtClean="0">
                <a:hlinkClick r:id="rId5"/>
              </a:rPr>
              <a:t> and High School Students</a:t>
            </a:r>
            <a:r>
              <a:rPr lang="en-US" sz="2800" dirty="0" smtClean="0"/>
              <a:t>  (article)</a:t>
            </a:r>
          </a:p>
          <a:p>
            <a:r>
              <a:rPr lang="en-US" sz="2800" dirty="0" smtClean="0">
                <a:hlinkClick r:id="rId6"/>
              </a:rPr>
              <a:t>Lots of Info from the Help Desk of </a:t>
            </a:r>
            <a:r>
              <a:rPr lang="en-US" sz="2800" dirty="0" err="1" smtClean="0">
                <a:hlinkClick r:id="rId6"/>
              </a:rPr>
              <a:t>ClassDojo</a:t>
            </a:r>
            <a:r>
              <a:rPr lang="en-US" sz="2800" dirty="0" smtClean="0"/>
              <a:t>  (links)</a:t>
            </a:r>
          </a:p>
          <a:p>
            <a:r>
              <a:rPr lang="en-US" sz="2800" dirty="0" smtClean="0">
                <a:hlinkClick r:id="rId7"/>
              </a:rPr>
              <a:t>An Apprehenisive Teacher’s Guide to </a:t>
            </a:r>
            <a:r>
              <a:rPr lang="en-US" sz="2800" dirty="0" err="1" smtClean="0">
                <a:hlinkClick r:id="rId7"/>
              </a:rPr>
              <a:t>ClassDojo</a:t>
            </a:r>
            <a:r>
              <a:rPr lang="en-US" sz="2800" dirty="0" smtClean="0">
                <a:hlinkClick r:id="rId7"/>
              </a:rPr>
              <a:t> </a:t>
            </a:r>
            <a:r>
              <a:rPr lang="en-US" sz="2800" dirty="0" smtClean="0"/>
              <a:t>(article)</a:t>
            </a:r>
          </a:p>
          <a:p>
            <a:r>
              <a:rPr lang="en-US" sz="2800" dirty="0" smtClean="0">
                <a:hlinkClick r:id="rId8"/>
              </a:rPr>
              <a:t>Encouraging Active Listening in High School </a:t>
            </a:r>
            <a:r>
              <a:rPr lang="en-US" sz="2800" dirty="0" smtClean="0"/>
              <a:t>(YouTube)</a:t>
            </a:r>
            <a:endParaRPr lang="en-US" sz="2800" dirty="0"/>
          </a:p>
        </p:txBody>
      </p:sp>
      <p:pic>
        <p:nvPicPr>
          <p:cNvPr id="2052" name="Picture 4" descr="https://www.pubnub.com/blog/wp-content/uploads/2014/06/ClassDojo-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1904" y="535674"/>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28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343" y="382385"/>
            <a:ext cx="10178322" cy="1492132"/>
          </a:xfrm>
        </p:spPr>
        <p:txBody>
          <a:bodyPr/>
          <a:lstStyle/>
          <a:p>
            <a:r>
              <a:rPr lang="en-US" dirty="0" smtClean="0"/>
              <a:t>Too Noisy</a:t>
            </a:r>
            <a:endParaRPr lang="en-US" dirty="0"/>
          </a:p>
        </p:txBody>
      </p:sp>
      <p:pic>
        <p:nvPicPr>
          <p:cNvPr id="5" name="Content Placeholder 4"/>
          <p:cNvPicPr>
            <a:picLocks noGrp="1" noChangeAspect="1"/>
          </p:cNvPicPr>
          <p:nvPr>
            <p:ph idx="1"/>
          </p:nvPr>
        </p:nvPicPr>
        <p:blipFill>
          <a:blip r:embed="rId2"/>
          <a:stretch>
            <a:fillRect/>
          </a:stretch>
        </p:blipFill>
        <p:spPr>
          <a:xfrm>
            <a:off x="913326" y="2349383"/>
            <a:ext cx="10249777" cy="3730141"/>
          </a:xfrm>
          <a:prstGeom prst="rect">
            <a:avLst/>
          </a:prstGeom>
        </p:spPr>
      </p:pic>
      <p:pic>
        <p:nvPicPr>
          <p:cNvPr id="4" name="Picture 3">
            <a:hlinkClick r:id="rId3"/>
          </p:cNvPr>
          <p:cNvPicPr>
            <a:picLocks noChangeAspect="1"/>
          </p:cNvPicPr>
          <p:nvPr/>
        </p:nvPicPr>
        <p:blipFill rotWithShape="1">
          <a:blip r:embed="rId4"/>
          <a:srcRect l="8624" t="2920" r="11785" b="14052"/>
          <a:stretch/>
        </p:blipFill>
        <p:spPr>
          <a:xfrm>
            <a:off x="5774724" y="535327"/>
            <a:ext cx="2281881" cy="1186248"/>
          </a:xfrm>
          <a:prstGeom prst="rect">
            <a:avLst/>
          </a:prstGeom>
        </p:spPr>
      </p:pic>
    </p:spTree>
    <p:extLst>
      <p:ext uri="{BB962C8B-B14F-4D97-AF65-F5344CB8AC3E}">
        <p14:creationId xmlns:p14="http://schemas.microsoft.com/office/powerpoint/2010/main" val="537044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1264</TotalTime>
  <Words>203</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Gill Sans MT</vt:lpstr>
      <vt:lpstr>Impact</vt:lpstr>
      <vt:lpstr>Badge</vt:lpstr>
      <vt:lpstr>Techno timesaving tricks</vt:lpstr>
      <vt:lpstr>Eduphoria</vt:lpstr>
      <vt:lpstr>PowerPoint Presentation</vt:lpstr>
      <vt:lpstr>Eduphoria -handout</vt:lpstr>
      <vt:lpstr>Microsoft Outlook</vt:lpstr>
      <vt:lpstr>Classroom Management tools</vt:lpstr>
      <vt:lpstr>Class Dojo</vt:lpstr>
      <vt:lpstr>Class Dojo</vt:lpstr>
      <vt:lpstr>Too Noisy</vt:lpstr>
      <vt:lpstr>The Teacher toolkit</vt:lpstr>
      <vt:lpstr>Video</vt:lpstr>
      <vt:lpstr>The Teacher toolkit</vt:lpstr>
      <vt:lpstr>The Teacher Toolkit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 times</dc:title>
  <dc:creator>Alissa Carter</dc:creator>
  <cp:lastModifiedBy>Alissa Carter</cp:lastModifiedBy>
  <cp:revision>15</cp:revision>
  <dcterms:created xsi:type="dcterms:W3CDTF">2016-01-19T14:44:16Z</dcterms:created>
  <dcterms:modified xsi:type="dcterms:W3CDTF">2016-01-20T17:27:32Z</dcterms:modified>
</cp:coreProperties>
</file>